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</p:sldIdLst>
  <p:sldSz cx="18288000" cy="10287000"/>
  <p:notesSz cx="6858000" cy="9144000"/>
  <p:embeddedFontLst>
    <p:embeddedFont>
      <p:font typeface="Anantason Bold" charset="1" panose="00000000000000000000"/>
      <p:regular r:id="rId12"/>
    </p:embeddedFont>
    <p:embeddedFont>
      <p:font typeface="Anantason" charset="1" panose="00000000000000000000"/>
      <p:regular r:id="rId13"/>
    </p:embeddedFont>
    <p:embeddedFont>
      <p:font typeface="Anantason Medium" charset="1" panose="0000000000000000000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Relationship Id="rId3" Target="../media/image2.png" Type="http://schemas.openxmlformats.org/officeDocument/2006/relationships/image"/><Relationship Id="rId4" Target="../media/image6.pn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Relationship Id="rId3" Target="../media/image11.png" Type="http://schemas.openxmlformats.org/officeDocument/2006/relationships/image"/><Relationship Id="rId4" Target="../media/image12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Relationship Id="rId3" Target="../media/image11.png" Type="http://schemas.openxmlformats.org/officeDocument/2006/relationships/image"/><Relationship Id="rId4" Target="../media/image13.png" Type="http://schemas.openxmlformats.org/officeDocument/2006/relationships/image"/><Relationship Id="rId5" Target="../media/image14.png" Type="http://schemas.openxmlformats.org/officeDocument/2006/relationships/image"/><Relationship Id="rId6" Target="../media/image15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Relationship Id="rId3" Target="../media/image11.png" Type="http://schemas.openxmlformats.org/officeDocument/2006/relationships/image"/><Relationship Id="rId4" Target="../media/image16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Relationship Id="rId3" Target="../media/image11.png" Type="http://schemas.openxmlformats.org/officeDocument/2006/relationships/image"/><Relationship Id="rId4" Target="../media/image17.png" Type="http://schemas.openxmlformats.org/officeDocument/2006/relationships/image"/><Relationship Id="rId5" Target="../media/image18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647" r="0" b="-7113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0">
            <a:off x="9802608" y="-135099"/>
            <a:ext cx="8017095" cy="1009299"/>
          </a:xfrm>
          <a:custGeom>
            <a:avLst/>
            <a:gdLst/>
            <a:ahLst/>
            <a:cxnLst/>
            <a:rect r="r" b="b" t="t" l="l"/>
            <a:pathLst>
              <a:path h="1009299" w="8017095">
                <a:moveTo>
                  <a:pt x="8017094" y="1009299"/>
                </a:moveTo>
                <a:lnTo>
                  <a:pt x="0" y="1009299"/>
                </a:lnTo>
                <a:lnTo>
                  <a:pt x="0" y="0"/>
                </a:lnTo>
                <a:lnTo>
                  <a:pt x="8017094" y="0"/>
                </a:lnTo>
                <a:lnTo>
                  <a:pt x="8017094" y="1009299"/>
                </a:lnTo>
                <a:close/>
              </a:path>
            </a:pathLst>
          </a:custGeom>
          <a:blipFill>
            <a:blip r:embed="rId3"/>
            <a:stretch>
              <a:fillRect l="0" t="-22170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63628" y="9489062"/>
            <a:ext cx="8182828" cy="1030164"/>
          </a:xfrm>
          <a:custGeom>
            <a:avLst/>
            <a:gdLst/>
            <a:ahLst/>
            <a:cxnLst/>
            <a:rect r="r" b="b" t="t" l="l"/>
            <a:pathLst>
              <a:path h="1030164" w="8182828">
                <a:moveTo>
                  <a:pt x="0" y="0"/>
                </a:moveTo>
                <a:lnTo>
                  <a:pt x="8182829" y="0"/>
                </a:lnTo>
                <a:lnTo>
                  <a:pt x="8182829" y="1030164"/>
                </a:lnTo>
                <a:lnTo>
                  <a:pt x="0" y="10301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22170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14802322" y="6653612"/>
            <a:ext cx="4077440" cy="5547537"/>
          </a:xfrm>
          <a:custGeom>
            <a:avLst/>
            <a:gdLst/>
            <a:ahLst/>
            <a:cxnLst/>
            <a:rect r="r" b="b" t="t" l="l"/>
            <a:pathLst>
              <a:path h="5547537" w="4077440">
                <a:moveTo>
                  <a:pt x="4077440" y="0"/>
                </a:moveTo>
                <a:lnTo>
                  <a:pt x="0" y="0"/>
                </a:lnTo>
                <a:lnTo>
                  <a:pt x="0" y="5547538"/>
                </a:lnTo>
                <a:lnTo>
                  <a:pt x="4077440" y="5547538"/>
                </a:lnTo>
                <a:lnTo>
                  <a:pt x="407744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843224" y="3971979"/>
            <a:ext cx="16601552" cy="1716181"/>
            <a:chOff x="0" y="0"/>
            <a:chExt cx="22135403" cy="228824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10029192" y="0"/>
              <a:ext cx="12106211" cy="2288242"/>
            </a:xfrm>
            <a:custGeom>
              <a:avLst/>
              <a:gdLst/>
              <a:ahLst/>
              <a:cxnLst/>
              <a:rect r="r" b="b" t="t" l="l"/>
              <a:pathLst>
                <a:path h="2288242" w="12106211">
                  <a:moveTo>
                    <a:pt x="0" y="0"/>
                  </a:moveTo>
                  <a:lnTo>
                    <a:pt x="12106211" y="0"/>
                  </a:lnTo>
                  <a:lnTo>
                    <a:pt x="12106211" y="2288242"/>
                  </a:lnTo>
                  <a:lnTo>
                    <a:pt x="0" y="22882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-8726" t="-52435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true" flipV="false" rot="0">
              <a:off x="0" y="0"/>
              <a:ext cx="12106211" cy="2288242"/>
            </a:xfrm>
            <a:custGeom>
              <a:avLst/>
              <a:gdLst/>
              <a:ahLst/>
              <a:cxnLst/>
              <a:rect r="r" b="b" t="t" l="l"/>
              <a:pathLst>
                <a:path h="2288242" w="12106211">
                  <a:moveTo>
                    <a:pt x="12106211" y="0"/>
                  </a:moveTo>
                  <a:lnTo>
                    <a:pt x="0" y="0"/>
                  </a:lnTo>
                  <a:lnTo>
                    <a:pt x="0" y="2288242"/>
                  </a:lnTo>
                  <a:lnTo>
                    <a:pt x="12106211" y="2288242"/>
                  </a:lnTo>
                  <a:lnTo>
                    <a:pt x="12106211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-8726" t="-52435" r="0" b="0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3821586" y="4003264"/>
            <a:ext cx="10497369" cy="1684896"/>
            <a:chOff x="0" y="0"/>
            <a:chExt cx="4227316" cy="67851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227316" cy="678512"/>
            </a:xfrm>
            <a:custGeom>
              <a:avLst/>
              <a:gdLst/>
              <a:ahLst/>
              <a:cxnLst/>
              <a:rect r="r" b="b" t="t" l="l"/>
              <a:pathLst>
                <a:path h="678512" w="4227316">
                  <a:moveTo>
                    <a:pt x="0" y="0"/>
                  </a:moveTo>
                  <a:lnTo>
                    <a:pt x="4227316" y="0"/>
                  </a:lnTo>
                  <a:lnTo>
                    <a:pt x="4227316" y="678512"/>
                  </a:lnTo>
                  <a:lnTo>
                    <a:pt x="0" y="678512"/>
                  </a:lnTo>
                  <a:close/>
                </a:path>
              </a:pathLst>
            </a:custGeom>
            <a:solidFill>
              <a:srgbClr val="06285C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28575"/>
              <a:ext cx="4227316" cy="7070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4524267" y="5916456"/>
            <a:ext cx="9092006" cy="1157261"/>
            <a:chOff x="0" y="0"/>
            <a:chExt cx="5487757" cy="6985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5487757" cy="698500"/>
            </a:xfrm>
            <a:custGeom>
              <a:avLst/>
              <a:gdLst/>
              <a:ahLst/>
              <a:cxnLst/>
              <a:rect r="r" b="b" t="t" l="l"/>
              <a:pathLst>
                <a:path h="698500" w="5487757">
                  <a:moveTo>
                    <a:pt x="5487757" y="349250"/>
                  </a:moveTo>
                  <a:lnTo>
                    <a:pt x="5284557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5284557" y="0"/>
                  </a:lnTo>
                  <a:lnTo>
                    <a:pt x="5487757" y="349250"/>
                  </a:lnTo>
                  <a:close/>
                </a:path>
              </a:pathLst>
            </a:custGeom>
            <a:gradFill rotWithShape="true">
              <a:gsLst>
                <a:gs pos="0">
                  <a:srgbClr val="12D0F5">
                    <a:alpha val="100000"/>
                  </a:srgbClr>
                </a:gs>
                <a:gs pos="33333">
                  <a:srgbClr val="0071FF">
                    <a:alpha val="100000"/>
                  </a:srgbClr>
                </a:gs>
                <a:gs pos="66667">
                  <a:srgbClr val="0071FF">
                    <a:alpha val="100000"/>
                  </a:srgbClr>
                </a:gs>
                <a:gs pos="100000">
                  <a:srgbClr val="10D0F5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4" id="14"/>
            <p:cNvSpPr txBox="true"/>
            <p:nvPr/>
          </p:nvSpPr>
          <p:spPr>
            <a:xfrm>
              <a:off x="114300" y="-28575"/>
              <a:ext cx="5259157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689675" y="3803652"/>
            <a:ext cx="14908650" cy="19716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274"/>
              </a:lnSpc>
            </a:pPr>
            <a:r>
              <a:rPr lang="en-US" sz="11624" b="true">
                <a:solidFill>
                  <a:srgbClr val="FFFFFF"/>
                </a:solidFill>
                <a:latin typeface="Anantason Bold"/>
                <a:ea typeface="Anantason Bold"/>
                <a:cs typeface="Anantason Bold"/>
                <a:sym typeface="Anantason Bold"/>
              </a:rPr>
              <a:t>APRIORI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5177296" y="2171119"/>
            <a:ext cx="7933407" cy="14674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040"/>
              </a:lnSpc>
            </a:pPr>
            <a:r>
              <a:rPr lang="en-US" sz="8600" b="true">
                <a:solidFill>
                  <a:srgbClr val="000000"/>
                </a:solidFill>
                <a:latin typeface="Anantason Bold"/>
                <a:ea typeface="Anantason Bold"/>
                <a:cs typeface="Anantason Bold"/>
                <a:sym typeface="Anantason Bold"/>
              </a:rPr>
              <a:t>Project CUDA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0">
            <a:off x="0" y="5371233"/>
            <a:ext cx="4755042" cy="6167148"/>
          </a:xfrm>
          <a:custGeom>
            <a:avLst/>
            <a:gdLst/>
            <a:ahLst/>
            <a:cxnLst/>
            <a:rect r="r" b="b" t="t" l="l"/>
            <a:pathLst>
              <a:path h="6167148" w="4755042">
                <a:moveTo>
                  <a:pt x="0" y="0"/>
                </a:moveTo>
                <a:lnTo>
                  <a:pt x="4755042" y="0"/>
                </a:lnTo>
                <a:lnTo>
                  <a:pt x="4755042" y="6167149"/>
                </a:lnTo>
                <a:lnTo>
                  <a:pt x="0" y="616714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-59873" b="0"/>
            </a:stretch>
          </a:blipFill>
        </p:spPr>
      </p:sp>
      <p:sp>
        <p:nvSpPr>
          <p:cNvPr name="Freeform 18" id="18"/>
          <p:cNvSpPr/>
          <p:nvPr/>
        </p:nvSpPr>
        <p:spPr>
          <a:xfrm flipH="true" flipV="true" rot="0">
            <a:off x="14121020" y="-1174975"/>
            <a:ext cx="4363177" cy="5755471"/>
          </a:xfrm>
          <a:custGeom>
            <a:avLst/>
            <a:gdLst/>
            <a:ahLst/>
            <a:cxnLst/>
            <a:rect r="r" b="b" t="t" l="l"/>
            <a:pathLst>
              <a:path h="5755471" w="4363177">
                <a:moveTo>
                  <a:pt x="4363176" y="5755471"/>
                </a:moveTo>
                <a:lnTo>
                  <a:pt x="0" y="5755471"/>
                </a:lnTo>
                <a:lnTo>
                  <a:pt x="0" y="0"/>
                </a:lnTo>
                <a:lnTo>
                  <a:pt x="4363176" y="0"/>
                </a:lnTo>
                <a:lnTo>
                  <a:pt x="4363176" y="5755471"/>
                </a:lnTo>
                <a:close/>
              </a:path>
            </a:pathLst>
          </a:custGeom>
          <a:blipFill>
            <a:blip r:embed="rId7"/>
            <a:stretch>
              <a:fillRect l="0" t="0" r="-62601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6403691" y="6209575"/>
            <a:ext cx="5480618" cy="5138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26"/>
              </a:lnSpc>
            </a:pPr>
            <a:r>
              <a:rPr lang="en-US" sz="3018">
                <a:solidFill>
                  <a:srgbClr val="000000"/>
                </a:solidFill>
                <a:latin typeface="Anantason"/>
                <a:ea typeface="Anantason"/>
                <a:cs typeface="Anantason"/>
                <a:sym typeface="Anantason"/>
              </a:rPr>
              <a:t>Tanatip Manitkajornkit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233" r="0" b="-7454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63628" y="9489062"/>
            <a:ext cx="8182828" cy="1030164"/>
          </a:xfrm>
          <a:custGeom>
            <a:avLst/>
            <a:gdLst/>
            <a:ahLst/>
            <a:cxnLst/>
            <a:rect r="r" b="b" t="t" l="l"/>
            <a:pathLst>
              <a:path h="1030164" w="8182828">
                <a:moveTo>
                  <a:pt x="0" y="0"/>
                </a:moveTo>
                <a:lnTo>
                  <a:pt x="8182829" y="0"/>
                </a:lnTo>
                <a:lnTo>
                  <a:pt x="8182829" y="1030164"/>
                </a:lnTo>
                <a:lnTo>
                  <a:pt x="0" y="10301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22170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0" y="5371233"/>
            <a:ext cx="4755042" cy="6167148"/>
          </a:xfrm>
          <a:custGeom>
            <a:avLst/>
            <a:gdLst/>
            <a:ahLst/>
            <a:cxnLst/>
            <a:rect r="r" b="b" t="t" l="l"/>
            <a:pathLst>
              <a:path h="6167148" w="4755042">
                <a:moveTo>
                  <a:pt x="0" y="0"/>
                </a:moveTo>
                <a:lnTo>
                  <a:pt x="4755042" y="0"/>
                </a:lnTo>
                <a:lnTo>
                  <a:pt x="4755042" y="6167149"/>
                </a:lnTo>
                <a:lnTo>
                  <a:pt x="0" y="616714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59873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true" rot="0">
            <a:off x="9802608" y="-135099"/>
            <a:ext cx="8017095" cy="1009299"/>
          </a:xfrm>
          <a:custGeom>
            <a:avLst/>
            <a:gdLst/>
            <a:ahLst/>
            <a:cxnLst/>
            <a:rect r="r" b="b" t="t" l="l"/>
            <a:pathLst>
              <a:path h="1009299" w="8017095">
                <a:moveTo>
                  <a:pt x="8017094" y="1009299"/>
                </a:moveTo>
                <a:lnTo>
                  <a:pt x="0" y="1009299"/>
                </a:lnTo>
                <a:lnTo>
                  <a:pt x="0" y="0"/>
                </a:lnTo>
                <a:lnTo>
                  <a:pt x="8017094" y="0"/>
                </a:lnTo>
                <a:lnTo>
                  <a:pt x="8017094" y="1009299"/>
                </a:lnTo>
                <a:close/>
              </a:path>
            </a:pathLst>
          </a:custGeom>
          <a:blipFill>
            <a:blip r:embed="rId3"/>
            <a:stretch>
              <a:fillRect l="0" t="-22170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true" rot="0">
            <a:off x="13964940" y="-1174975"/>
            <a:ext cx="4519256" cy="5755471"/>
          </a:xfrm>
          <a:custGeom>
            <a:avLst/>
            <a:gdLst/>
            <a:ahLst/>
            <a:cxnLst/>
            <a:rect r="r" b="b" t="t" l="l"/>
            <a:pathLst>
              <a:path h="5755471" w="4519256">
                <a:moveTo>
                  <a:pt x="4519256" y="5755471"/>
                </a:moveTo>
                <a:lnTo>
                  <a:pt x="0" y="5755471"/>
                </a:lnTo>
                <a:lnTo>
                  <a:pt x="0" y="0"/>
                </a:lnTo>
                <a:lnTo>
                  <a:pt x="4519256" y="0"/>
                </a:lnTo>
                <a:lnTo>
                  <a:pt x="4519256" y="5755471"/>
                </a:lnTo>
                <a:close/>
              </a:path>
            </a:pathLst>
          </a:custGeom>
          <a:blipFill>
            <a:blip r:embed="rId4"/>
            <a:stretch>
              <a:fillRect l="0" t="0" r="-56985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261001" y="1384479"/>
            <a:ext cx="8372431" cy="13601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130"/>
              </a:lnSpc>
            </a:pPr>
            <a:r>
              <a:rPr lang="en-US" sz="7950" b="true">
                <a:solidFill>
                  <a:srgbClr val="000000"/>
                </a:solidFill>
                <a:latin typeface="Anantason Bold"/>
                <a:ea typeface="Anantason Bold"/>
                <a:cs typeface="Anantason Bold"/>
                <a:sym typeface="Anantason Bold"/>
              </a:rPr>
              <a:t>APRIORI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9229246" y="1803629"/>
            <a:ext cx="4581909" cy="673762"/>
          </a:xfrm>
          <a:custGeom>
            <a:avLst/>
            <a:gdLst/>
            <a:ahLst/>
            <a:cxnLst/>
            <a:rect r="r" b="b" t="t" l="l"/>
            <a:pathLst>
              <a:path h="673762" w="4581909">
                <a:moveTo>
                  <a:pt x="0" y="0"/>
                </a:moveTo>
                <a:lnTo>
                  <a:pt x="4581909" y="0"/>
                </a:lnTo>
                <a:lnTo>
                  <a:pt x="4581909" y="673762"/>
                </a:lnTo>
                <a:lnTo>
                  <a:pt x="0" y="6737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13353" t="-406148" r="-193567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6107027" y="3504931"/>
            <a:ext cx="10826348" cy="26395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9" indent="-302260" lvl="1">
              <a:lnSpc>
                <a:spcPts val="5375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Anantason"/>
                <a:ea typeface="Anantason"/>
                <a:cs typeface="Anantason"/>
                <a:sym typeface="Anantason"/>
              </a:rPr>
              <a:t>กระบวนการ apriori เป็นกระบวนการที่ใช้ในการคำนวนความสัมพันธ์ระหว่างสินค้าแต่ละชนิดว่ามีการซื้ออยู่ด้วยกันมากแค่ไหน อย่างเช่นการซื้อ ขนมปัง แล้วซื้อแยมมาคู่ด้วยกัน</a:t>
            </a:r>
          </a:p>
          <a:p>
            <a:pPr algn="l">
              <a:lnSpc>
                <a:spcPts val="5375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1261001" y="2940416"/>
            <a:ext cx="13675910" cy="7550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60"/>
              </a:lnSpc>
            </a:pPr>
            <a:r>
              <a:rPr lang="en-US" sz="4400" b="true">
                <a:solidFill>
                  <a:srgbClr val="000000"/>
                </a:solidFill>
                <a:latin typeface="Anantason Medium"/>
                <a:ea typeface="Anantason Medium"/>
                <a:cs typeface="Anantason Medium"/>
                <a:sym typeface="Anantason Medium"/>
              </a:rPr>
              <a:t>หลักการทำงาน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37067" t="-79295" r="0" b="-10167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911519" y="0"/>
            <a:ext cx="12614025" cy="8275082"/>
            <a:chOff x="0" y="0"/>
            <a:chExt cx="4520582" cy="296560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520582" cy="2965602"/>
            </a:xfrm>
            <a:custGeom>
              <a:avLst/>
              <a:gdLst/>
              <a:ahLst/>
              <a:cxnLst/>
              <a:rect r="r" b="b" t="t" l="l"/>
              <a:pathLst>
                <a:path h="2965602" w="4520582">
                  <a:moveTo>
                    <a:pt x="0" y="0"/>
                  </a:moveTo>
                  <a:lnTo>
                    <a:pt x="4520582" y="0"/>
                  </a:lnTo>
                  <a:lnTo>
                    <a:pt x="4520582" y="2965602"/>
                  </a:lnTo>
                  <a:lnTo>
                    <a:pt x="0" y="2965602"/>
                  </a:lnTo>
                  <a:close/>
                </a:path>
              </a:pathLst>
            </a:custGeom>
            <a:gradFill rotWithShape="true">
              <a:gsLst>
                <a:gs pos="0">
                  <a:srgbClr val="FFFFFF">
                    <a:alpha val="100000"/>
                  </a:srgbClr>
                </a:gs>
                <a:gs pos="50000">
                  <a:srgbClr val="FFFFFF">
                    <a:alpha val="10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95250"/>
              <a:ext cx="4520582" cy="30608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3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-10800000">
            <a:off x="13934570" y="-370891"/>
            <a:ext cx="4353430" cy="4725569"/>
          </a:xfrm>
          <a:custGeom>
            <a:avLst/>
            <a:gdLst/>
            <a:ahLst/>
            <a:cxnLst/>
            <a:rect r="r" b="b" t="t" l="l"/>
            <a:pathLst>
              <a:path h="4725569" w="4353430">
                <a:moveTo>
                  <a:pt x="0" y="0"/>
                </a:moveTo>
                <a:lnTo>
                  <a:pt x="4353430" y="0"/>
                </a:lnTo>
                <a:lnTo>
                  <a:pt x="4353430" y="4725569"/>
                </a:lnTo>
                <a:lnTo>
                  <a:pt x="0" y="472556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254690" y="1868031"/>
            <a:ext cx="13101877" cy="6550939"/>
          </a:xfrm>
          <a:custGeom>
            <a:avLst/>
            <a:gdLst/>
            <a:ahLst/>
            <a:cxnLst/>
            <a:rect r="r" b="b" t="t" l="l"/>
            <a:pathLst>
              <a:path h="6550939" w="13101877">
                <a:moveTo>
                  <a:pt x="0" y="0"/>
                </a:moveTo>
                <a:lnTo>
                  <a:pt x="13101877" y="0"/>
                </a:lnTo>
                <a:lnTo>
                  <a:pt x="13101877" y="6550938"/>
                </a:lnTo>
                <a:lnTo>
                  <a:pt x="0" y="655093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37067" t="-79295" r="0" b="-10167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911519" y="0"/>
            <a:ext cx="12614025" cy="8275082"/>
            <a:chOff x="0" y="0"/>
            <a:chExt cx="4520582" cy="296560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520582" cy="2965602"/>
            </a:xfrm>
            <a:custGeom>
              <a:avLst/>
              <a:gdLst/>
              <a:ahLst/>
              <a:cxnLst/>
              <a:rect r="r" b="b" t="t" l="l"/>
              <a:pathLst>
                <a:path h="2965602" w="4520582">
                  <a:moveTo>
                    <a:pt x="0" y="0"/>
                  </a:moveTo>
                  <a:lnTo>
                    <a:pt x="4520582" y="0"/>
                  </a:lnTo>
                  <a:lnTo>
                    <a:pt x="4520582" y="2965602"/>
                  </a:lnTo>
                  <a:lnTo>
                    <a:pt x="0" y="2965602"/>
                  </a:lnTo>
                  <a:close/>
                </a:path>
              </a:pathLst>
            </a:custGeom>
            <a:gradFill rotWithShape="true">
              <a:gsLst>
                <a:gs pos="0">
                  <a:srgbClr val="FFFFFF">
                    <a:alpha val="100000"/>
                  </a:srgbClr>
                </a:gs>
                <a:gs pos="50000">
                  <a:srgbClr val="FFFFFF">
                    <a:alpha val="10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95250"/>
              <a:ext cx="4520582" cy="30608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3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-10800000">
            <a:off x="13934570" y="-370891"/>
            <a:ext cx="4353430" cy="4725569"/>
          </a:xfrm>
          <a:custGeom>
            <a:avLst/>
            <a:gdLst/>
            <a:ahLst/>
            <a:cxnLst/>
            <a:rect r="r" b="b" t="t" l="l"/>
            <a:pathLst>
              <a:path h="4725569" w="4353430">
                <a:moveTo>
                  <a:pt x="0" y="0"/>
                </a:moveTo>
                <a:lnTo>
                  <a:pt x="4353430" y="0"/>
                </a:lnTo>
                <a:lnTo>
                  <a:pt x="4353430" y="4725569"/>
                </a:lnTo>
                <a:lnTo>
                  <a:pt x="0" y="472556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28700" y="2190145"/>
            <a:ext cx="7352680" cy="3604816"/>
          </a:xfrm>
          <a:custGeom>
            <a:avLst/>
            <a:gdLst/>
            <a:ahLst/>
            <a:cxnLst/>
            <a:rect r="r" b="b" t="t" l="l"/>
            <a:pathLst>
              <a:path h="3604816" w="7352680">
                <a:moveTo>
                  <a:pt x="0" y="0"/>
                </a:moveTo>
                <a:lnTo>
                  <a:pt x="7352680" y="0"/>
                </a:lnTo>
                <a:lnTo>
                  <a:pt x="7352680" y="3604815"/>
                </a:lnTo>
                <a:lnTo>
                  <a:pt x="0" y="360481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28700" y="6706994"/>
            <a:ext cx="7933187" cy="1905738"/>
          </a:xfrm>
          <a:custGeom>
            <a:avLst/>
            <a:gdLst/>
            <a:ahLst/>
            <a:cxnLst/>
            <a:rect r="r" b="b" t="t" l="l"/>
            <a:pathLst>
              <a:path h="1905738" w="7933187">
                <a:moveTo>
                  <a:pt x="0" y="0"/>
                </a:moveTo>
                <a:lnTo>
                  <a:pt x="7933187" y="0"/>
                </a:lnTo>
                <a:lnTo>
                  <a:pt x="7933187" y="1905738"/>
                </a:lnTo>
                <a:lnTo>
                  <a:pt x="0" y="190573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320076" y="6907001"/>
            <a:ext cx="6939224" cy="1705731"/>
          </a:xfrm>
          <a:custGeom>
            <a:avLst/>
            <a:gdLst/>
            <a:ahLst/>
            <a:cxnLst/>
            <a:rect r="r" b="b" t="t" l="l"/>
            <a:pathLst>
              <a:path h="1705731" w="6939224">
                <a:moveTo>
                  <a:pt x="0" y="0"/>
                </a:moveTo>
                <a:lnTo>
                  <a:pt x="6939224" y="0"/>
                </a:lnTo>
                <a:lnTo>
                  <a:pt x="6939224" y="1705731"/>
                </a:lnTo>
                <a:lnTo>
                  <a:pt x="0" y="170573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28700" y="409695"/>
            <a:ext cx="8372431" cy="1360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130"/>
              </a:lnSpc>
            </a:pPr>
            <a:r>
              <a:rPr lang="en-US" sz="7950" b="true">
                <a:solidFill>
                  <a:srgbClr val="000000"/>
                </a:solidFill>
                <a:latin typeface="Anantason Bold"/>
                <a:ea typeface="Anantason Bold"/>
                <a:cs typeface="Anantason Bold"/>
                <a:sym typeface="Anantason Bold"/>
              </a:rPr>
              <a:t>Example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37067" t="-79295" r="0" b="-10167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911519" y="0"/>
            <a:ext cx="12614025" cy="8275082"/>
            <a:chOff x="0" y="0"/>
            <a:chExt cx="4520582" cy="296560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520582" cy="2965602"/>
            </a:xfrm>
            <a:custGeom>
              <a:avLst/>
              <a:gdLst/>
              <a:ahLst/>
              <a:cxnLst/>
              <a:rect r="r" b="b" t="t" l="l"/>
              <a:pathLst>
                <a:path h="2965602" w="4520582">
                  <a:moveTo>
                    <a:pt x="0" y="0"/>
                  </a:moveTo>
                  <a:lnTo>
                    <a:pt x="4520582" y="0"/>
                  </a:lnTo>
                  <a:lnTo>
                    <a:pt x="4520582" y="2965602"/>
                  </a:lnTo>
                  <a:lnTo>
                    <a:pt x="0" y="2965602"/>
                  </a:lnTo>
                  <a:close/>
                </a:path>
              </a:pathLst>
            </a:custGeom>
            <a:gradFill rotWithShape="true">
              <a:gsLst>
                <a:gs pos="0">
                  <a:srgbClr val="FFFFFF">
                    <a:alpha val="100000"/>
                  </a:srgbClr>
                </a:gs>
                <a:gs pos="50000">
                  <a:srgbClr val="FFFFFF">
                    <a:alpha val="10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95250"/>
              <a:ext cx="4520582" cy="30608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3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-10800000">
            <a:off x="13934570" y="-370891"/>
            <a:ext cx="4353430" cy="4725569"/>
          </a:xfrm>
          <a:custGeom>
            <a:avLst/>
            <a:gdLst/>
            <a:ahLst/>
            <a:cxnLst/>
            <a:rect r="r" b="b" t="t" l="l"/>
            <a:pathLst>
              <a:path h="4725569" w="4353430">
                <a:moveTo>
                  <a:pt x="0" y="0"/>
                </a:moveTo>
                <a:lnTo>
                  <a:pt x="4353430" y="0"/>
                </a:lnTo>
                <a:lnTo>
                  <a:pt x="4353430" y="4725569"/>
                </a:lnTo>
                <a:lnTo>
                  <a:pt x="0" y="472556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44384" y="2722140"/>
            <a:ext cx="9976094" cy="4842719"/>
          </a:xfrm>
          <a:custGeom>
            <a:avLst/>
            <a:gdLst/>
            <a:ahLst/>
            <a:cxnLst/>
            <a:rect r="r" b="b" t="t" l="l"/>
            <a:pathLst>
              <a:path h="4842719" w="9976094">
                <a:moveTo>
                  <a:pt x="0" y="0"/>
                </a:moveTo>
                <a:lnTo>
                  <a:pt x="9976094" y="0"/>
                </a:lnTo>
                <a:lnTo>
                  <a:pt x="9976094" y="4842720"/>
                </a:lnTo>
                <a:lnTo>
                  <a:pt x="0" y="484272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7873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346215" y="631729"/>
            <a:ext cx="8372431" cy="13601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130"/>
              </a:lnSpc>
            </a:pPr>
            <a:r>
              <a:rPr lang="en-US" sz="7950" b="true">
                <a:solidFill>
                  <a:srgbClr val="000000"/>
                </a:solidFill>
                <a:latin typeface="Anantason Bold"/>
                <a:ea typeface="Anantason Bold"/>
                <a:cs typeface="Anantason Bold"/>
                <a:sym typeface="Anantason Bold"/>
              </a:rPr>
              <a:t>Get support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914399" y="4261208"/>
            <a:ext cx="8943474" cy="1716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17"/>
              </a:lnSpc>
              <a:spcBef>
                <a:spcPct val="0"/>
              </a:spcBef>
            </a:pPr>
            <a:r>
              <a:rPr lang="en-US" b="true" sz="2441">
                <a:solidFill>
                  <a:srgbClr val="000000"/>
                </a:solidFill>
                <a:latin typeface="Anantason Bold"/>
                <a:ea typeface="Anantason Bold"/>
                <a:cs typeface="Anantason Bold"/>
                <a:sym typeface="Anantason Bold"/>
              </a:rPr>
              <a:t>================ Execution Summary ================</a:t>
            </a:r>
          </a:p>
          <a:p>
            <a:pPr algn="ctr">
              <a:lnSpc>
                <a:spcPts val="3417"/>
              </a:lnSpc>
              <a:spcBef>
                <a:spcPct val="0"/>
              </a:spcBef>
            </a:pPr>
            <a:r>
              <a:rPr lang="en-US" b="true" sz="2441">
                <a:solidFill>
                  <a:srgbClr val="000000"/>
                </a:solidFill>
                <a:latin typeface="Anantason Bold"/>
                <a:ea typeface="Anantason Bold"/>
                <a:cs typeface="Anantason Bold"/>
                <a:sym typeface="Anantason Bold"/>
              </a:rPr>
              <a:t>no CUDA acceleration</a:t>
            </a:r>
          </a:p>
          <a:p>
            <a:pPr algn="ctr">
              <a:lnSpc>
                <a:spcPts val="3417"/>
              </a:lnSpc>
              <a:spcBef>
                <a:spcPct val="0"/>
              </a:spcBef>
            </a:pPr>
            <a:r>
              <a:rPr lang="en-US" b="true" sz="2441">
                <a:solidFill>
                  <a:srgbClr val="000000"/>
                </a:solidFill>
                <a:latin typeface="Anantason Bold"/>
                <a:ea typeface="Anantason Bold"/>
                <a:cs typeface="Anantason Bold"/>
                <a:sym typeface="Anantason Bold"/>
              </a:rPr>
              <a:t>Total Apriori time: 1445.370 ms (1.445 s)</a:t>
            </a:r>
          </a:p>
          <a:p>
            <a:pPr algn="ctr">
              <a:lnSpc>
                <a:spcPts val="3417"/>
              </a:lnSpc>
              <a:spcBef>
                <a:spcPct val="0"/>
              </a:spcBef>
            </a:pPr>
            <a:r>
              <a:rPr lang="en-US" b="true" sz="2441">
                <a:solidFill>
                  <a:srgbClr val="000000"/>
                </a:solidFill>
                <a:latin typeface="Anantason Bold"/>
                <a:ea typeface="Anantason Bold"/>
                <a:cs typeface="Anantason Bold"/>
                <a:sym typeface="Anantason Bold"/>
              </a:rPr>
              <a:t>===================================================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696598" y="3192551"/>
            <a:ext cx="5720649" cy="5613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46"/>
              </a:lnSpc>
              <a:spcBef>
                <a:spcPct val="0"/>
              </a:spcBef>
            </a:pPr>
            <a:r>
              <a:rPr lang="en-US" b="true" sz="3319">
                <a:solidFill>
                  <a:srgbClr val="000000"/>
                </a:solidFill>
                <a:latin typeface="Anantason Bold"/>
                <a:ea typeface="Anantason Bold"/>
                <a:cs typeface="Anantason Bold"/>
                <a:sym typeface="Anantason Bold"/>
              </a:rPr>
              <a:t>10,000 transactions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37067" t="-79295" r="0" b="-10167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911519" y="0"/>
            <a:ext cx="12614025" cy="8275082"/>
            <a:chOff x="0" y="0"/>
            <a:chExt cx="4520582" cy="296560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520582" cy="2965602"/>
            </a:xfrm>
            <a:custGeom>
              <a:avLst/>
              <a:gdLst/>
              <a:ahLst/>
              <a:cxnLst/>
              <a:rect r="r" b="b" t="t" l="l"/>
              <a:pathLst>
                <a:path h="2965602" w="4520582">
                  <a:moveTo>
                    <a:pt x="0" y="0"/>
                  </a:moveTo>
                  <a:lnTo>
                    <a:pt x="4520582" y="0"/>
                  </a:lnTo>
                  <a:lnTo>
                    <a:pt x="4520582" y="2965602"/>
                  </a:lnTo>
                  <a:lnTo>
                    <a:pt x="0" y="2965602"/>
                  </a:lnTo>
                  <a:close/>
                </a:path>
              </a:pathLst>
            </a:custGeom>
            <a:gradFill rotWithShape="true">
              <a:gsLst>
                <a:gs pos="0">
                  <a:srgbClr val="FFFFFF">
                    <a:alpha val="100000"/>
                  </a:srgbClr>
                </a:gs>
                <a:gs pos="50000">
                  <a:srgbClr val="FFFFFF">
                    <a:alpha val="10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95250"/>
              <a:ext cx="4520582" cy="30608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3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-10800000">
            <a:off x="13934570" y="-370891"/>
            <a:ext cx="4353430" cy="4725569"/>
          </a:xfrm>
          <a:custGeom>
            <a:avLst/>
            <a:gdLst/>
            <a:ahLst/>
            <a:cxnLst/>
            <a:rect r="r" b="b" t="t" l="l"/>
            <a:pathLst>
              <a:path h="4725569" w="4353430">
                <a:moveTo>
                  <a:pt x="0" y="0"/>
                </a:moveTo>
                <a:lnTo>
                  <a:pt x="4353430" y="0"/>
                </a:lnTo>
                <a:lnTo>
                  <a:pt x="4353430" y="4725569"/>
                </a:lnTo>
                <a:lnTo>
                  <a:pt x="0" y="472556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46215" y="2210902"/>
            <a:ext cx="7562688" cy="5771226"/>
          </a:xfrm>
          <a:custGeom>
            <a:avLst/>
            <a:gdLst/>
            <a:ahLst/>
            <a:cxnLst/>
            <a:rect r="r" b="b" t="t" l="l"/>
            <a:pathLst>
              <a:path h="5771226" w="7562688">
                <a:moveTo>
                  <a:pt x="0" y="0"/>
                </a:moveTo>
                <a:lnTo>
                  <a:pt x="7562688" y="0"/>
                </a:lnTo>
                <a:lnTo>
                  <a:pt x="7562688" y="5771226"/>
                </a:lnTo>
                <a:lnTo>
                  <a:pt x="0" y="577122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341414" y="1991893"/>
            <a:ext cx="7762334" cy="5534882"/>
          </a:xfrm>
          <a:custGeom>
            <a:avLst/>
            <a:gdLst/>
            <a:ahLst/>
            <a:cxnLst/>
            <a:rect r="r" b="b" t="t" l="l"/>
            <a:pathLst>
              <a:path h="5534882" w="7762334">
                <a:moveTo>
                  <a:pt x="0" y="0"/>
                </a:moveTo>
                <a:lnTo>
                  <a:pt x="7762334" y="0"/>
                </a:lnTo>
                <a:lnTo>
                  <a:pt x="7762334" y="5534882"/>
                </a:lnTo>
                <a:lnTo>
                  <a:pt x="0" y="553488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346215" y="631729"/>
            <a:ext cx="8372431" cy="13601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130"/>
              </a:lnSpc>
            </a:pPr>
            <a:r>
              <a:rPr lang="en-US" sz="7950" b="true">
                <a:solidFill>
                  <a:srgbClr val="000000"/>
                </a:solidFill>
                <a:latin typeface="Anantason Bold"/>
                <a:ea typeface="Anantason Bold"/>
                <a:cs typeface="Anantason Bold"/>
                <a:sym typeface="Anantason Bold"/>
              </a:rPr>
              <a:t>Get support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948910" y="7934503"/>
            <a:ext cx="10940095" cy="18471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83"/>
              </a:lnSpc>
              <a:spcBef>
                <a:spcPct val="0"/>
              </a:spcBef>
            </a:pPr>
            <a:r>
              <a:rPr lang="en-US" b="true" sz="2631">
                <a:solidFill>
                  <a:srgbClr val="000000"/>
                </a:solidFill>
                <a:latin typeface="Anantason Bold"/>
                <a:ea typeface="Anantason Bold"/>
                <a:cs typeface="Anantason Bold"/>
                <a:sym typeface="Anantason Bold"/>
              </a:rPr>
              <a:t>================ Execution Summary ================ </a:t>
            </a:r>
          </a:p>
          <a:p>
            <a:pPr algn="ctr">
              <a:lnSpc>
                <a:spcPts val="3683"/>
              </a:lnSpc>
              <a:spcBef>
                <a:spcPct val="0"/>
              </a:spcBef>
            </a:pPr>
            <a:r>
              <a:rPr lang="en-US" b="true" sz="2631">
                <a:solidFill>
                  <a:srgbClr val="000000"/>
                </a:solidFill>
                <a:latin typeface="Anantason Bold"/>
                <a:ea typeface="Anantason Bold"/>
                <a:cs typeface="Anantason Bold"/>
                <a:sym typeface="Anantason Bold"/>
              </a:rPr>
              <a:t>CUDA acceleration</a:t>
            </a:r>
          </a:p>
          <a:p>
            <a:pPr algn="ctr">
              <a:lnSpc>
                <a:spcPts val="3683"/>
              </a:lnSpc>
              <a:spcBef>
                <a:spcPct val="0"/>
              </a:spcBef>
            </a:pPr>
            <a:r>
              <a:rPr lang="en-US" b="true" sz="2631">
                <a:solidFill>
                  <a:srgbClr val="000000"/>
                </a:solidFill>
                <a:latin typeface="Anantason Bold"/>
                <a:ea typeface="Anantason Bold"/>
                <a:cs typeface="Anantason Bold"/>
                <a:sym typeface="Anantason Bold"/>
              </a:rPr>
              <a:t>Total Apriori time: 439.812 ms (0.440 s)</a:t>
            </a:r>
          </a:p>
          <a:p>
            <a:pPr algn="ctr">
              <a:lnSpc>
                <a:spcPts val="3683"/>
              </a:lnSpc>
              <a:spcBef>
                <a:spcPct val="0"/>
              </a:spcBef>
            </a:pPr>
            <a:r>
              <a:rPr lang="en-US" b="true" sz="2631">
                <a:solidFill>
                  <a:srgbClr val="000000"/>
                </a:solidFill>
                <a:latin typeface="Anantason Bold"/>
                <a:ea typeface="Anantason Bold"/>
                <a:cs typeface="Anantason Bold"/>
                <a:sym typeface="Anantason Bold"/>
              </a:rPr>
              <a:t> ===================================================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DAG30rBq0QM</dc:identifier>
  <dcterms:modified xsi:type="dcterms:W3CDTF">2011-08-01T06:04:30Z</dcterms:modified>
  <cp:revision>1</cp:revision>
  <dc:title>Project</dc:title>
</cp:coreProperties>
</file>